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63" r:id="rId4"/>
    <p:sldId id="264" r:id="rId5"/>
    <p:sldId id="258" r:id="rId6"/>
    <p:sldId id="265" r:id="rId7"/>
    <p:sldId id="266" r:id="rId8"/>
    <p:sldId id="267" r:id="rId9"/>
    <p:sldId id="259" r:id="rId10"/>
    <p:sldId id="268" r:id="rId11"/>
    <p:sldId id="269" r:id="rId12"/>
    <p:sldId id="261" r:id="rId13"/>
    <p:sldId id="270" r:id="rId14"/>
    <p:sldId id="271" r:id="rId15"/>
    <p:sldId id="272" r:id="rId16"/>
    <p:sldId id="273" r:id="rId17"/>
    <p:sldId id="274" r:id="rId18"/>
    <p:sldId id="260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62" r:id="rId28"/>
    <p:sldId id="283" r:id="rId29"/>
  </p:sldIdLst>
  <p:sldSz cx="12192000" cy="6858000"/>
  <p:notesSz cx="6858000" cy="9144000"/>
  <p:embeddedFontLs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맑은 고딕" panose="020B0503020000020004" pitchFamily="50" charset="-127"/>
      <p:regular r:id="rId35"/>
      <p:bold r:id="rId36"/>
    </p:embeddedFont>
  </p:embeddedFontLst>
  <p:kinsoku lang="ko-KR" invalStChars="、。，．：；？！’”）〕］｝〉》」』】°℃％!%￠),.:;?]}&gt;" invalEndChars="‘“（〔［｛〈《「『【￥＄\￦￡€([{&lt;$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080" userDrawn="1">
          <p15:clr>
            <a:srgbClr val="A4A3A4"/>
          </p15:clr>
        </p15:guide>
        <p15:guide id="3" orient="horz" pos="16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B9BD5"/>
    <a:srgbClr val="6B6B6B"/>
    <a:srgbClr val="F6CBCD"/>
    <a:srgbClr val="990000"/>
    <a:srgbClr val="C00000"/>
    <a:srgbClr val="FF9B9B"/>
    <a:srgbClr val="00A249"/>
    <a:srgbClr val="007635"/>
    <a:srgbClr val="0F0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539F4D-77B9-4155-85A9-E167998BCD73}" v="638" dt="2021-02-18T17:31:11.990"/>
    <p1510:client id="{0897AE9F-70AB-B000-EF04-12AD3436EE5E}" v="307" dt="2021-02-25T03:49:57.249"/>
    <p1510:client id="{1E67974C-972C-73AF-4157-60733522F735}" v="3" dt="2021-02-22T06:06:36.377"/>
    <p1510:client id="{248877CA-7DDF-E090-9C45-E3BE45BFE410}" v="355" dt="2021-02-08T07:30:22.401"/>
    <p1510:client id="{2668F611-1721-5038-C240-B47A40902275}" v="26" dt="2021-02-25T03:37:49.686"/>
    <p1510:client id="{346F3A17-26A0-4934-B69D-9611B82ED265}" v="152" dt="2021-02-05T00:04:28.591"/>
    <p1510:client id="{4F639843-A85B-8591-414F-2B11D6A363C4}" v="38" dt="2021-02-04T10:39:17.052"/>
    <p1510:client id="{6873B39F-A07B-B000-D99B-8D8159509BC2}" v="4679" dt="2021-03-12T07:17:04.548"/>
    <p1510:client id="{8DB6AD9F-9086-B000-EF04-15676E92DB2D}" v="41" dt="2021-02-22T10:46:34.136"/>
    <p1510:client id="{8FC5EAA0-A29F-ECA7-C656-A9ECFBEB7A9B}" v="4729" dt="2021-02-04T18:16:56.343"/>
    <p1510:client id="{AEC1A72E-DA23-FED1-A404-68BD51833C93}" v="1" dt="2021-02-08T04:05:46.721"/>
    <p1510:client id="{B676E07C-BD62-48B8-83B4-52D2BEB472A1}" v="1193" dt="2021-02-22T05:34:08.038"/>
    <p1510:client id="{D329F9E2-F47C-9C5C-7F6D-6ED8EC9947AA}" v="1974" dt="2021-02-18T17:31:14.6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74" autoAdjust="0"/>
    <p:restoredTop sz="95255" autoAdjust="0"/>
  </p:normalViewPr>
  <p:slideViewPr>
    <p:cSldViewPr snapToGrid="0" showGuides="1">
      <p:cViewPr varScale="1">
        <p:scale>
          <a:sx n="81" d="100"/>
          <a:sy n="81" d="100"/>
        </p:scale>
        <p:origin x="60" y="165"/>
      </p:cViewPr>
      <p:guideLst>
        <p:guide pos="4080"/>
        <p:guide orient="horz" pos="1661"/>
      </p:guideLst>
    </p:cSldViewPr>
  </p:slideViewPr>
  <p:outlineViewPr>
    <p:cViewPr>
      <p:scale>
        <a:sx n="33" d="100"/>
        <a:sy n="33" d="100"/>
      </p:scale>
      <p:origin x="0" y="-2044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>
        <p:scale>
          <a:sx n="87" d="100"/>
          <a:sy n="87" d="100"/>
        </p:scale>
        <p:origin x="1108" y="-214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53B65-7BB5-4D60-9879-5AFC8E04B446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6E87F-228F-44B2-B4EE-9BD47B249A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3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6E87F-228F-44B2-B4EE-9BD47B249A9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997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6E87F-228F-44B2-B4EE-9BD47B249A9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00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6E87F-228F-44B2-B4EE-9BD47B249A9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38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077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205740" y="165629"/>
            <a:ext cx="11757660" cy="700498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lang="en-US" altLang="ko-KR" dirty="0"/>
              <a:t>Title Test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5740" y="927088"/>
            <a:ext cx="11757660" cy="5146052"/>
          </a:xfrm>
        </p:spPr>
        <p:txBody>
          <a:bodyPr/>
          <a:lstStyle>
            <a:lvl1pPr marL="228600" indent="-228600">
              <a:lnSpc>
                <a:spcPct val="140000"/>
              </a:lnSpc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</a:defRPr>
            </a:lvl1pPr>
            <a:lvl2pPr marL="576000" indent="-228600">
              <a:lnSpc>
                <a:spcPct val="140000"/>
              </a:lnSpc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3712" y="6457520"/>
            <a:ext cx="12192000" cy="4004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9258790" y="6550276"/>
            <a:ext cx="2480717" cy="2075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  <a:latin typeface="+mn-lt"/>
                <a:cs typeface="lato" panose="020F0502020204030203" pitchFamily="34" charset="0"/>
              </a:rPr>
              <a:t> Changwon National</a:t>
            </a:r>
            <a:r>
              <a:rPr lang="en-US" altLang="ko-KR" sz="1300" baseline="0" dirty="0">
                <a:solidFill>
                  <a:schemeClr val="bg1"/>
                </a:solidFill>
                <a:latin typeface="+mn-lt"/>
                <a:cs typeface="lato" panose="020F0502020204030203" pitchFamily="34" charset="0"/>
              </a:rPr>
              <a:t> University</a:t>
            </a:r>
            <a:endParaRPr lang="ko-KR" altLang="en-US" sz="1300" dirty="0">
              <a:solidFill>
                <a:schemeClr val="bg1"/>
              </a:solidFill>
              <a:latin typeface="+mn-lt"/>
              <a:cs typeface="lato" panose="020F0502020204030203" pitchFamily="34" charset="0"/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45621" y="6557732"/>
            <a:ext cx="599310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altLang="ko-KR" sz="1300" dirty="0">
                <a:solidFill>
                  <a:schemeClr val="bg1"/>
                </a:solidFill>
                <a:latin typeface="+mn-lt"/>
              </a:rPr>
              <a:t>CheolHyeon Kwon</a:t>
            </a:r>
          </a:p>
          <a:p>
            <a:pPr algn="l"/>
            <a:endParaRPr lang="ko-KR" altLang="en-US" sz="13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12" name="Shape 60"/>
          <p:cNvCxnSpPr/>
          <p:nvPr userDrawn="1"/>
        </p:nvCxnSpPr>
        <p:spPr>
          <a:xfrm>
            <a:off x="205740" y="797547"/>
            <a:ext cx="11757660" cy="0"/>
          </a:xfrm>
          <a:prstGeom prst="straightConnector1">
            <a:avLst/>
          </a:prstGeom>
          <a:noFill/>
          <a:ln w="254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직선 연결선 4"/>
          <p:cNvCxnSpPr/>
          <p:nvPr userDrawn="1"/>
        </p:nvCxnSpPr>
        <p:spPr>
          <a:xfrm>
            <a:off x="11639490" y="6503723"/>
            <a:ext cx="0" cy="2964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11720373" y="6465657"/>
            <a:ext cx="443242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765CECA1-5C9B-4693-A1BD-3F65156FCD0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0058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CECA1-5C9B-4693-A1BD-3F65156FC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28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424600" y="1749890"/>
            <a:ext cx="9342800" cy="110799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5"/>
                </a:solidFill>
                <a:latin typeface="+mn-ea"/>
                <a:cs typeface="lato"/>
              </a:rPr>
              <a:t>Continual Learning on the Edge </a:t>
            </a:r>
          </a:p>
          <a:p>
            <a:pPr algn="ctr"/>
            <a:r>
              <a:rPr lang="en-US" altLang="ko-KR" sz="3600" b="1" dirty="0">
                <a:solidFill>
                  <a:schemeClr val="accent5"/>
                </a:solidFill>
                <a:latin typeface="+mn-ea"/>
                <a:cs typeface="lato"/>
              </a:rPr>
              <a:t>with TensorFlow Lite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59140" y="3499502"/>
            <a:ext cx="10688956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200" b="1" dirty="0" err="1">
                <a:solidFill>
                  <a:schemeClr val="accent5"/>
                </a:solidFill>
                <a:latin typeface="lato"/>
                <a:ea typeface="lato"/>
                <a:cs typeface="lato"/>
              </a:rPr>
              <a:t>ChoelHyeon</a:t>
            </a:r>
            <a:r>
              <a:rPr lang="en-US" altLang="ko-KR" sz="2200" b="1" dirty="0">
                <a:solidFill>
                  <a:schemeClr val="accent5"/>
                </a:solidFill>
                <a:latin typeface="lato"/>
                <a:ea typeface="lato"/>
                <a:cs typeface="lato"/>
              </a:rPr>
              <a:t> Kwon</a:t>
            </a:r>
            <a:endParaRPr lang="en-US" altLang="ko-KR" sz="2200" b="1" dirty="0">
              <a:solidFill>
                <a:schemeClr val="accent5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11228" y="5244783"/>
            <a:ext cx="6149341" cy="40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altLang="ko-KR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CHANGWON NATIONAL UNIVERSITY</a:t>
            </a: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6003642" y="517375"/>
            <a:ext cx="184731" cy="353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30153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 latinLnBrk="0"/>
            <a:endParaRPr lang="en-US" altLang="ko-KR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03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5DF3-A981-46B5-8191-625142321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 Learning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5BD7B-0820-4556-94BE-FF6A21935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전이학습은 이전에 학습된 지식을 통해 비슷한 문제를 해결하는 방식이다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모델은  </a:t>
            </a:r>
            <a:r>
              <a:rPr lang="en-US" altLang="ko-KR" dirty="0"/>
              <a:t>base</a:t>
            </a:r>
            <a:r>
              <a:rPr lang="ko-KR" altLang="en-US" dirty="0"/>
              <a:t>와 </a:t>
            </a:r>
            <a:r>
              <a:rPr lang="en-US" altLang="ko-KR" dirty="0"/>
              <a:t>head</a:t>
            </a:r>
            <a:r>
              <a:rPr lang="ko-KR" altLang="en-US" dirty="0"/>
              <a:t>로 나뉘어진다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Base: </a:t>
            </a:r>
            <a:r>
              <a:rPr lang="ko-KR" altLang="en-US" dirty="0"/>
              <a:t>비슷한 문제를 해결하기 위해 미리 학습된 신경망</a:t>
            </a:r>
            <a:endParaRPr lang="en-US" altLang="ko-KR" dirty="0"/>
          </a:p>
          <a:p>
            <a:pPr lvl="1"/>
            <a:r>
              <a:rPr lang="en-US" altLang="ko-KR" dirty="0"/>
              <a:t>Head:</a:t>
            </a:r>
            <a:r>
              <a:rPr lang="ko-KR" altLang="en-US" dirty="0"/>
              <a:t> </a:t>
            </a:r>
            <a:r>
              <a:rPr lang="en-US" altLang="ko-KR" dirty="0"/>
              <a:t>base </a:t>
            </a:r>
            <a:r>
              <a:rPr lang="ko-KR" altLang="en-US" dirty="0"/>
              <a:t>모델에서 추출한 특성을 사용하여 새로운 클래스를 학습하게 한다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TF Lite</a:t>
            </a:r>
            <a:r>
              <a:rPr lang="ko-KR" altLang="en-US" dirty="0"/>
              <a:t>는 현재 실험적인 전이학습 </a:t>
            </a:r>
            <a:r>
              <a:rPr lang="en-US" altLang="ko-KR" dirty="0"/>
              <a:t>API</a:t>
            </a:r>
            <a:r>
              <a:rPr lang="ko-KR" altLang="en-US" dirty="0"/>
              <a:t>를 제공하며</a:t>
            </a:r>
            <a:r>
              <a:rPr lang="en-US" altLang="ko-KR" dirty="0"/>
              <a:t>, </a:t>
            </a:r>
            <a:r>
              <a:rPr lang="ko-KR" altLang="en-US" dirty="0"/>
              <a:t>이 </a:t>
            </a:r>
            <a:r>
              <a:rPr lang="en-US" altLang="ko-KR" dirty="0"/>
              <a:t>API</a:t>
            </a:r>
            <a:r>
              <a:rPr lang="ko-KR" altLang="en-US" dirty="0"/>
              <a:t>를 통해 </a:t>
            </a:r>
            <a:r>
              <a:rPr lang="en-US" altLang="ko-KR" dirty="0"/>
              <a:t>head</a:t>
            </a:r>
            <a:r>
              <a:rPr lang="ko-KR" altLang="en-US" dirty="0"/>
              <a:t>의 신경망을 확장할 수 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7FBA2C-511A-428F-9FC0-40C12829B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6740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7F6708-EE2E-439F-821A-9BCAF893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Replay Buffer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6CDBC6-3302-41C0-8503-9ED0FF733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" y="927088"/>
            <a:ext cx="6606540" cy="5146052"/>
          </a:xfrm>
        </p:spPr>
        <p:txBody>
          <a:bodyPr/>
          <a:lstStyle/>
          <a:p>
            <a:r>
              <a:rPr lang="en-US" altLang="ko-KR" dirty="0"/>
              <a:t>replay</a:t>
            </a:r>
            <a:r>
              <a:rPr lang="ko-KR" altLang="en-US" dirty="0"/>
              <a:t> 버퍼를 사용하여 </a:t>
            </a:r>
            <a:r>
              <a:rPr lang="en-US" altLang="ko-KR" dirty="0"/>
              <a:t>head </a:t>
            </a:r>
            <a:r>
              <a:rPr lang="ko-KR" altLang="en-US" dirty="0"/>
              <a:t>신경망을 확장 </a:t>
            </a:r>
            <a:endParaRPr lang="en-US" altLang="ko-KR" dirty="0"/>
          </a:p>
          <a:p>
            <a:r>
              <a:rPr lang="ko-KR" altLang="en-US" dirty="0"/>
              <a:t>성능 평가를 위해 모델을 </a:t>
            </a:r>
            <a:r>
              <a:rPr lang="en-US" altLang="ko-KR" dirty="0"/>
              <a:t>CORe50 </a:t>
            </a:r>
            <a:r>
              <a:rPr lang="ko-KR" altLang="en-US" dirty="0"/>
              <a:t>데이터셋 중에서 </a:t>
            </a:r>
            <a:r>
              <a:rPr lang="en-US" altLang="ko-KR" dirty="0"/>
              <a:t>NICv2(New Instances and Classes) </a:t>
            </a:r>
            <a:r>
              <a:rPr lang="ko-KR" altLang="en-US" dirty="0"/>
              <a:t>시나리오에서 벤치마킹함 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A2512-7BE1-496F-BDCD-25F122AAC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79F2AF96-321E-4045-9F5F-B2DD5C610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780" y="820549"/>
            <a:ext cx="4114801" cy="5522767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0B3D3C62-47FE-4235-AAB4-B2486A28C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2280" y="2019300"/>
            <a:ext cx="952500" cy="85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18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Abstract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Background</a:t>
            </a:r>
          </a:p>
          <a:p>
            <a:r>
              <a:rPr lang="en-US" altLang="ko-KR" dirty="0"/>
              <a:t>Enhancing TF Lite Capabilities with Continual Learning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Deploying on Embedded Devices with TF Lite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Conclusion</a:t>
            </a:r>
            <a:endParaRPr lang="ko-KR" alt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736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03965-0879-4721-9207-0460EB407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Base Transfer Learning Model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322369-F0AF-4CC9-8443-706C2C182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기본적인 </a:t>
            </a:r>
            <a:r>
              <a:rPr lang="en-US" altLang="ko-KR" dirty="0"/>
              <a:t>TL </a:t>
            </a:r>
            <a:r>
              <a:rPr lang="ko-KR" altLang="en-US" dirty="0"/>
              <a:t>모델에서 </a:t>
            </a:r>
            <a:r>
              <a:rPr lang="en-US" altLang="ko-KR" dirty="0"/>
              <a:t>CORe50 NICv2 </a:t>
            </a:r>
            <a:r>
              <a:rPr lang="ko-KR" altLang="en-US" dirty="0"/>
              <a:t>시나리오를 진행했을 때</a:t>
            </a:r>
            <a:r>
              <a:rPr lang="en-US" altLang="ko-KR" dirty="0"/>
              <a:t>, </a:t>
            </a:r>
            <a:r>
              <a:rPr lang="ko-KR" altLang="en-US" dirty="0"/>
              <a:t>기존에 학습했던 내용을 망각하는 현상을 보였다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D0FFFC-99A4-44E7-A0E4-CE239EEF9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59DC22-969D-4AF1-A8FF-05704233E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780" y="1488317"/>
            <a:ext cx="6484620" cy="49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6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49984F-2F99-4C82-8158-C685E958B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Continual Learning Model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3FA349-67BF-4218-9905-ED9F56B49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연속 학습을 위해 </a:t>
            </a:r>
            <a:r>
              <a:rPr lang="en-US" altLang="ko-KR" dirty="0"/>
              <a:t>replay </a:t>
            </a:r>
            <a:r>
              <a:rPr lang="ko-KR" altLang="en-US" dirty="0"/>
              <a:t>버퍼를 추가하여 해당 버퍼에 </a:t>
            </a:r>
            <a:r>
              <a:rPr lang="en-US" altLang="ko-KR" dirty="0"/>
              <a:t>base </a:t>
            </a:r>
            <a:r>
              <a:rPr lang="ko-KR" altLang="en-US" dirty="0"/>
              <a:t>모델에서 추출한 </a:t>
            </a:r>
            <a:r>
              <a:rPr lang="en-US" altLang="ko-KR" dirty="0"/>
              <a:t>feature </a:t>
            </a:r>
            <a:r>
              <a:rPr lang="ko-KR" altLang="en-US" dirty="0"/>
              <a:t>를 저장하고</a:t>
            </a:r>
            <a:r>
              <a:rPr lang="en-US" altLang="ko-KR" dirty="0"/>
              <a:t>, </a:t>
            </a:r>
            <a:r>
              <a:rPr lang="ko-KR" altLang="en-US" dirty="0"/>
              <a:t>각 배치의 학습이 끝난 후에 </a:t>
            </a:r>
            <a:r>
              <a:rPr lang="en-US" altLang="ko-KR" dirty="0"/>
              <a:t>replay </a:t>
            </a:r>
            <a:r>
              <a:rPr lang="ko-KR" altLang="en-US" dirty="0"/>
              <a:t>버퍼에</a:t>
            </a:r>
            <a:r>
              <a:rPr lang="en-US" altLang="ko-KR" dirty="0"/>
              <a:t> </a:t>
            </a:r>
            <a:r>
              <a:rPr lang="ko-KR" altLang="en-US" dirty="0"/>
              <a:t>저장된 샘플을 </a:t>
            </a:r>
            <a:r>
              <a:rPr lang="en-US" altLang="ko-KR" dirty="0"/>
              <a:t>head </a:t>
            </a:r>
            <a:r>
              <a:rPr lang="ko-KR" altLang="en-US" dirty="0"/>
              <a:t>에서 다시 학습한다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버퍼가 가득 차면 </a:t>
            </a:r>
            <a:r>
              <a:rPr lang="en-US" altLang="ko-KR" dirty="0"/>
              <a:t>1.5%</a:t>
            </a:r>
            <a:r>
              <a:rPr lang="ko-KR" altLang="en-US" dirty="0"/>
              <a:t>의 샘플을 새로운 것과 교체하는 방식을 사용했다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버퍼 교체의 경우 최초에 </a:t>
            </a:r>
            <a:r>
              <a:rPr lang="en-US" altLang="ko-KR" dirty="0"/>
              <a:t>FIFO</a:t>
            </a:r>
            <a:r>
              <a:rPr lang="ko-KR" altLang="en-US" dirty="0"/>
              <a:t>를 사용했다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6FA7B0-2737-46BE-ABCA-BE5060D76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5937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1B03D-6E47-491D-A824-C664A01BB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FIFO vs Random Selection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AAFAFD-27D5-474F-8943-472C7CA4F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" y="927088"/>
            <a:ext cx="5638800" cy="5146052"/>
          </a:xfrm>
        </p:spPr>
        <p:txBody>
          <a:bodyPr/>
          <a:lstStyle/>
          <a:p>
            <a:r>
              <a:rPr lang="en-US" altLang="ko-KR" dirty="0"/>
              <a:t>FIFO</a:t>
            </a:r>
            <a:r>
              <a:rPr lang="ko-KR" altLang="en-US" dirty="0"/>
              <a:t>의 경우 기존에 학습했던 내용을 망각하는 모습을 보여 </a:t>
            </a:r>
            <a:r>
              <a:rPr lang="en-US" altLang="ko-KR" dirty="0"/>
              <a:t>Random Selection </a:t>
            </a:r>
            <a:r>
              <a:rPr lang="ko-KR" altLang="en-US" dirty="0"/>
              <a:t>으로 변경했다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버퍼 교체의 방식을 변경하면 더 높은 성능을 낼 가능성이 높다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A4C660-8867-424C-8591-EEBB51C5D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781BBB-3FA2-42D2-BACB-052B8EDDE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562" y="1257300"/>
            <a:ext cx="6564438" cy="50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26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91E5-5811-4CF7-BF1B-B8EB96A84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Replay Buffer Size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92A82A-C8AB-4748-8AAB-C2F07A88F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" y="927088"/>
            <a:ext cx="5326380" cy="5146052"/>
          </a:xfrm>
        </p:spPr>
        <p:txBody>
          <a:bodyPr/>
          <a:lstStyle/>
          <a:p>
            <a:r>
              <a:rPr lang="en-US" altLang="ko-KR" dirty="0"/>
              <a:t>Replay </a:t>
            </a:r>
            <a:r>
              <a:rPr lang="ko-KR" altLang="en-US" dirty="0"/>
              <a:t>버퍼의 크기에 따른 정확도 또한 확인했다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7500</a:t>
            </a:r>
            <a:r>
              <a:rPr lang="ko-KR" altLang="en-US" dirty="0"/>
              <a:t>개의 특성을 저장할 수 있는 버퍼를 채택했는데</a:t>
            </a:r>
            <a:r>
              <a:rPr lang="en-US" altLang="ko-KR" dirty="0"/>
              <a:t>, 30000</a:t>
            </a:r>
            <a:r>
              <a:rPr lang="ko-KR" altLang="en-US" dirty="0"/>
              <a:t>개에 비해 크기는 </a:t>
            </a:r>
            <a:r>
              <a:rPr lang="en-US" altLang="ko-KR" dirty="0"/>
              <a:t>25%</a:t>
            </a:r>
            <a:r>
              <a:rPr lang="ko-KR" altLang="en-US" dirty="0"/>
              <a:t>이며</a:t>
            </a:r>
            <a:r>
              <a:rPr lang="en-US" altLang="ko-KR" dirty="0"/>
              <a:t>, </a:t>
            </a:r>
            <a:r>
              <a:rPr lang="ko-KR" altLang="en-US" dirty="0"/>
              <a:t>정확도는 </a:t>
            </a:r>
            <a:r>
              <a:rPr lang="en-US" altLang="ko-KR" dirty="0"/>
              <a:t>3.5%</a:t>
            </a:r>
            <a:r>
              <a:rPr lang="ko-KR" altLang="en-US" dirty="0"/>
              <a:t>밖에 차이가 나지 않아서 선정되었다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BDCEC2-B9F9-40DF-A523-F09C4B43B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3FD6B9-C3A2-469B-9D07-0DFC7C6A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5"/>
          <a:stretch/>
        </p:blipFill>
        <p:spPr>
          <a:xfrm>
            <a:off x="5532120" y="866126"/>
            <a:ext cx="6568111" cy="542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64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9D9B1-AE48-4CBA-9829-3E916A1A1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AR1* Latent Replay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FF15E0-713A-4720-A037-4F710050D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AR1* LR</a:t>
            </a:r>
            <a:r>
              <a:rPr lang="ko-KR" altLang="en-US" dirty="0"/>
              <a:t>은 연속학습을 위한 아키텍처이며</a:t>
            </a:r>
            <a:r>
              <a:rPr lang="en-US" altLang="ko-KR" dirty="0"/>
              <a:t>, </a:t>
            </a:r>
            <a:r>
              <a:rPr lang="ko-KR" altLang="en-US" dirty="0"/>
              <a:t>정규화 및 메모리</a:t>
            </a:r>
            <a:r>
              <a:rPr lang="en-US" altLang="ko-KR" dirty="0"/>
              <a:t> </a:t>
            </a:r>
            <a:r>
              <a:rPr lang="ko-KR" altLang="en-US" dirty="0"/>
              <a:t>접근방식을 결합한 최신의 연속 학습 알고리즘이다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과정들을 통해 만들어진 </a:t>
            </a:r>
            <a:r>
              <a:rPr lang="en-US" altLang="ko-KR" dirty="0"/>
              <a:t>CL </a:t>
            </a:r>
            <a:r>
              <a:rPr lang="ko-KR" altLang="en-US" dirty="0"/>
              <a:t>모델은 </a:t>
            </a:r>
            <a:r>
              <a:rPr lang="en-US" altLang="ko-KR" dirty="0"/>
              <a:t>AR1* LR</a:t>
            </a:r>
            <a:r>
              <a:rPr lang="ko-KR" altLang="en-US" dirty="0"/>
              <a:t>에 근접한 정확도를 달성했고</a:t>
            </a:r>
            <a:r>
              <a:rPr lang="en-US" altLang="ko-KR" dirty="0"/>
              <a:t>, </a:t>
            </a:r>
            <a:r>
              <a:rPr lang="ko-KR" altLang="en-US" dirty="0"/>
              <a:t>이는 개발한 </a:t>
            </a:r>
            <a:r>
              <a:rPr lang="en-US" altLang="ko-KR" dirty="0"/>
              <a:t>CL </a:t>
            </a:r>
            <a:r>
              <a:rPr lang="ko-KR" altLang="en-US" dirty="0"/>
              <a:t>모델이 잘 동작한다는 것을 의미한다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A299F1-29A9-468B-830D-F9C2E75B5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E343902-03BD-49C8-A8A5-C24B6B29E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165" y="3180863"/>
            <a:ext cx="6708936" cy="308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142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Abstract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Background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Enhancing TF Lite Capabilities with Continual Learning</a:t>
            </a:r>
          </a:p>
          <a:p>
            <a:r>
              <a:rPr lang="en-US" altLang="ko-KR" dirty="0"/>
              <a:t>Deploying on Embedded Devices with TF Lite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Conclusion</a:t>
            </a:r>
            <a:endParaRPr lang="ko-KR" alt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7151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76C26-7DAD-464E-8959-898A386F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Environment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8E2C0A-1538-498A-A894-9A3A45152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TF Lite</a:t>
            </a:r>
            <a:r>
              <a:rPr lang="ko-KR" altLang="en-US" dirty="0"/>
              <a:t>를 사용한 모델을 탑재했고</a:t>
            </a:r>
            <a:r>
              <a:rPr lang="en-US" altLang="ko-KR" dirty="0"/>
              <a:t>, </a:t>
            </a:r>
            <a:r>
              <a:rPr lang="ko-KR" altLang="en-US" dirty="0"/>
              <a:t>전이학습 </a:t>
            </a:r>
            <a:r>
              <a:rPr lang="en-US" altLang="ko-KR" dirty="0"/>
              <a:t>API</a:t>
            </a:r>
            <a:r>
              <a:rPr lang="ko-KR" altLang="en-US" dirty="0"/>
              <a:t>와 예제 어플리케이션을 확장해서 실험했다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Galaxy S10</a:t>
            </a:r>
            <a:r>
              <a:rPr lang="ko-KR" altLang="en-US" dirty="0"/>
              <a:t>에서 실험을 진행했고</a:t>
            </a:r>
            <a:r>
              <a:rPr lang="en-US" altLang="ko-KR" dirty="0"/>
              <a:t>, </a:t>
            </a:r>
            <a:r>
              <a:rPr lang="ko-KR" altLang="en-US" dirty="0"/>
              <a:t>개발한 어플리케이션은 총 </a:t>
            </a:r>
            <a:r>
              <a:rPr lang="en-US" altLang="ko-KR" dirty="0"/>
              <a:t>4</a:t>
            </a:r>
            <a:r>
              <a:rPr lang="ko-KR" altLang="en-US" dirty="0"/>
              <a:t>개의 클래스를 학습할 수 있으며</a:t>
            </a:r>
            <a:r>
              <a:rPr lang="en-US" altLang="ko-KR" dirty="0"/>
              <a:t>, </a:t>
            </a:r>
            <a:r>
              <a:rPr lang="ko-KR" altLang="en-US" dirty="0"/>
              <a:t>유저는 카메라를 통해 샘플을 추가할 수 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09B3B6-B14D-4F72-B2B5-AA17B73DA4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468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Background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Enhancing TF Lite Capabilities with Continual Learning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Deploying on Embedded Devices with TF Lite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Conclusion</a:t>
            </a:r>
            <a:endParaRPr lang="ko-KR" alt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2044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0F590-67C0-4C4B-80C2-2B398736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Different Scenarios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F4A6DD-7DF4-4054-87B6-E11996049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Cumulative Scenario – Batch Training</a:t>
            </a:r>
          </a:p>
          <a:p>
            <a:pPr lvl="1"/>
            <a:r>
              <a:rPr lang="ko-KR" altLang="en-US" dirty="0"/>
              <a:t>아래의 </a:t>
            </a:r>
            <a:r>
              <a:rPr lang="en-US" altLang="ko-KR" dirty="0"/>
              <a:t>First Instance</a:t>
            </a:r>
            <a:r>
              <a:rPr lang="ko-KR" altLang="en-US" dirty="0"/>
              <a:t>에 해당하는 클래스에 대한 샘플을 사용했다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각 </a:t>
            </a:r>
            <a:r>
              <a:rPr lang="en-US" altLang="ko-KR" dirty="0"/>
              <a:t>4</a:t>
            </a:r>
            <a:r>
              <a:rPr lang="ko-KR" altLang="en-US" dirty="0"/>
              <a:t>가지 클래스에 </a:t>
            </a:r>
            <a:r>
              <a:rPr lang="en-US" altLang="ko-KR" dirty="0"/>
              <a:t>50</a:t>
            </a:r>
            <a:r>
              <a:rPr lang="ko-KR" altLang="en-US" dirty="0"/>
              <a:t>개씩 샘플을 추가하고</a:t>
            </a:r>
            <a:r>
              <a:rPr lang="en-US" altLang="ko-KR" dirty="0"/>
              <a:t>, </a:t>
            </a:r>
            <a:r>
              <a:rPr lang="ko-KR" altLang="en-US" dirty="0"/>
              <a:t>해당 샘플들은 캡처 범위 내에서 회전 및 위치를 변경하면서 추가했다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200</a:t>
            </a:r>
            <a:r>
              <a:rPr lang="ko-KR" altLang="en-US" dirty="0"/>
              <a:t>개의 샘플이 모두 추가된 후에 학습을 진행했다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99B592-73FD-453D-935E-65CC658F7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7651F24-B8BA-4BA3-8058-4DEC5ADE5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728" y="3352800"/>
            <a:ext cx="6480543" cy="302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257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0F590-67C0-4C4B-80C2-2B398736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Different Scenarios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F4A6DD-7DF4-4054-87B6-E11996049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New Instance Scenario – Batch Training</a:t>
            </a:r>
          </a:p>
          <a:p>
            <a:pPr lvl="1"/>
            <a:r>
              <a:rPr lang="ko-KR" altLang="en-US" dirty="0"/>
              <a:t>누적 시나리오와 같이 </a:t>
            </a:r>
            <a:r>
              <a:rPr lang="en-US" altLang="ko-KR" dirty="0"/>
              <a:t>200</a:t>
            </a:r>
            <a:r>
              <a:rPr lang="ko-KR" altLang="en-US" dirty="0"/>
              <a:t>개의 샘플을 사용해 모델을 학습시켰다</a:t>
            </a:r>
            <a:r>
              <a:rPr lang="en-US" altLang="ko-KR" dirty="0"/>
              <a:t>. </a:t>
            </a:r>
            <a:r>
              <a:rPr lang="ko-KR" altLang="en-US" dirty="0"/>
              <a:t>이 때 </a:t>
            </a:r>
            <a:r>
              <a:rPr lang="en-US" altLang="ko-KR" dirty="0"/>
              <a:t>CL </a:t>
            </a:r>
            <a:r>
              <a:rPr lang="ko-KR" altLang="en-US" dirty="0"/>
              <a:t>모델의 </a:t>
            </a:r>
            <a:r>
              <a:rPr lang="en-US" altLang="ko-KR" dirty="0"/>
              <a:t>replay </a:t>
            </a:r>
            <a:r>
              <a:rPr lang="ko-KR" altLang="en-US" dirty="0"/>
              <a:t>버퍼에는 각 클래스별 </a:t>
            </a:r>
            <a:r>
              <a:rPr lang="en-US" altLang="ko-KR" dirty="0"/>
              <a:t>10</a:t>
            </a:r>
            <a:r>
              <a:rPr lang="ko-KR" altLang="en-US" dirty="0"/>
              <a:t>장씩의 랜덤 샘플이 저장되었다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이후에 </a:t>
            </a:r>
            <a:r>
              <a:rPr lang="en-US" altLang="ko-KR" dirty="0"/>
              <a:t>Second Instance</a:t>
            </a:r>
            <a:r>
              <a:rPr lang="ko-KR" altLang="en-US" dirty="0"/>
              <a:t>에 해당하는 샘플들을 각각 </a:t>
            </a:r>
            <a:r>
              <a:rPr lang="en-US" altLang="ko-KR" dirty="0"/>
              <a:t>20</a:t>
            </a:r>
            <a:r>
              <a:rPr lang="ko-KR" altLang="en-US" dirty="0"/>
              <a:t>장씩 추가로 사용해서 총 </a:t>
            </a:r>
            <a:r>
              <a:rPr lang="en-US" altLang="ko-KR" dirty="0"/>
              <a:t>80</a:t>
            </a:r>
            <a:r>
              <a:rPr lang="ko-KR" altLang="en-US" dirty="0"/>
              <a:t>장의 샘플을 통해 한번 더 학습시켰다</a:t>
            </a:r>
            <a:r>
              <a:rPr lang="en-US" altLang="ko-KR" dirty="0"/>
              <a:t>. CL </a:t>
            </a:r>
            <a:r>
              <a:rPr lang="ko-KR" altLang="en-US" dirty="0"/>
              <a:t>모델의 경우 학습 후에 </a:t>
            </a:r>
            <a:r>
              <a:rPr lang="en-US" altLang="ko-KR" dirty="0"/>
              <a:t>replay </a:t>
            </a:r>
            <a:r>
              <a:rPr lang="ko-KR" altLang="en-US" dirty="0"/>
              <a:t>버퍼의 </a:t>
            </a:r>
            <a:r>
              <a:rPr lang="en-US" altLang="ko-KR" dirty="0"/>
              <a:t>40</a:t>
            </a:r>
            <a:r>
              <a:rPr lang="ko-KR" altLang="en-US" dirty="0"/>
              <a:t>개의 샘플이 추가로 </a:t>
            </a:r>
            <a:r>
              <a:rPr lang="en-US" altLang="ko-KR" dirty="0"/>
              <a:t>replay </a:t>
            </a:r>
            <a:r>
              <a:rPr lang="ko-KR" altLang="en-US" dirty="0"/>
              <a:t>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99B592-73FD-453D-935E-65CC658F7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7651F24-B8BA-4BA3-8058-4DEC5ADE5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728" y="3352800"/>
            <a:ext cx="6480543" cy="302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88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0F590-67C0-4C4B-80C2-2B398736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Different Scenarios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F4A6DD-7DF4-4054-87B6-E11996049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New Classes Scenario – Incremental Training</a:t>
            </a:r>
          </a:p>
          <a:p>
            <a:pPr lvl="1"/>
            <a:r>
              <a:rPr lang="ko-KR" altLang="en-US" dirty="0"/>
              <a:t>해당</a:t>
            </a:r>
            <a:r>
              <a:rPr lang="en-US" altLang="ko-KR" dirty="0"/>
              <a:t> </a:t>
            </a:r>
            <a:r>
              <a:rPr lang="ko-KR" altLang="en-US" dirty="0"/>
              <a:t>시나리오는 실제 시나리오에 가장 유사하다</a:t>
            </a:r>
            <a:r>
              <a:rPr lang="en-US" altLang="ko-KR" dirty="0"/>
              <a:t>. </a:t>
            </a:r>
            <a:r>
              <a:rPr lang="ko-KR" altLang="en-US" dirty="0"/>
              <a:t>이전과 달리 하나의 클래스에 </a:t>
            </a:r>
            <a:r>
              <a:rPr lang="en-US" altLang="ko-KR" dirty="0"/>
              <a:t>50</a:t>
            </a:r>
            <a:r>
              <a:rPr lang="ko-KR" altLang="en-US" dirty="0"/>
              <a:t>개의 샘플을 추가하고</a:t>
            </a:r>
            <a:r>
              <a:rPr lang="en-US" altLang="ko-KR" dirty="0"/>
              <a:t> </a:t>
            </a:r>
            <a:r>
              <a:rPr lang="ko-KR" altLang="en-US" dirty="0"/>
              <a:t>학습을 진행한 뒤</a:t>
            </a:r>
            <a:r>
              <a:rPr lang="en-US" altLang="ko-KR" dirty="0"/>
              <a:t>, </a:t>
            </a:r>
            <a:r>
              <a:rPr lang="ko-KR" altLang="en-US" dirty="0"/>
              <a:t>다음 클래스에 </a:t>
            </a:r>
            <a:r>
              <a:rPr lang="en-US" altLang="ko-KR" dirty="0"/>
              <a:t>50</a:t>
            </a:r>
            <a:r>
              <a:rPr lang="ko-KR" altLang="en-US" dirty="0"/>
              <a:t>개의 샘플을 추가하고 학습한다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CL</a:t>
            </a:r>
            <a:r>
              <a:rPr lang="ko-KR" altLang="en-US" dirty="0"/>
              <a:t> 모델의 경우 새로운 클래스가 도입될 때 마다 버퍼에 있는 샘플이 </a:t>
            </a:r>
            <a:r>
              <a:rPr lang="en-US" altLang="ko-KR" dirty="0"/>
              <a:t>replay </a:t>
            </a:r>
            <a:r>
              <a:rPr lang="ko-KR" altLang="en-US" dirty="0"/>
              <a:t>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99B592-73FD-453D-935E-65CC658F7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6851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5131-2E51-491A-95E1-1EC798AAE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BB2F4-0AF0-4B90-A0EE-EC1BD57EF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누적</a:t>
            </a:r>
            <a:r>
              <a:rPr lang="en-US" altLang="ko-KR" dirty="0"/>
              <a:t> </a:t>
            </a:r>
            <a:r>
              <a:rPr lang="ko-KR" altLang="en-US" dirty="0"/>
              <a:t>시나리오의 경우 </a:t>
            </a:r>
            <a:r>
              <a:rPr lang="en-US" altLang="ko-KR" dirty="0"/>
              <a:t>CL, TL </a:t>
            </a:r>
            <a:r>
              <a:rPr lang="ko-KR" altLang="en-US" dirty="0"/>
              <a:t>모델 둘 모두 정확히 클래스를 분류해 낸다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D99107-B153-42ED-884C-DF497EFBB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114351-D5B1-4F49-9747-E19690473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370" y="1535481"/>
            <a:ext cx="7197770" cy="488445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BA26223-2F9C-4488-8791-6FC43A32425E}"/>
              </a:ext>
            </a:extLst>
          </p:cNvPr>
          <p:cNvSpPr/>
          <p:nvPr/>
        </p:nvSpPr>
        <p:spPr>
          <a:xfrm>
            <a:off x="4046220" y="3489961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4EB37C3-BB59-46F2-95F5-ECE159D2E21B}"/>
              </a:ext>
            </a:extLst>
          </p:cNvPr>
          <p:cNvSpPr/>
          <p:nvPr/>
        </p:nvSpPr>
        <p:spPr>
          <a:xfrm>
            <a:off x="5646420" y="3489961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683E1AF-DC76-4E2B-A2C7-25D954B06DE5}"/>
              </a:ext>
            </a:extLst>
          </p:cNvPr>
          <p:cNvSpPr/>
          <p:nvPr/>
        </p:nvSpPr>
        <p:spPr>
          <a:xfrm>
            <a:off x="7235190" y="3489961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185F11-6A18-45F4-8510-4494C68C6C65}"/>
              </a:ext>
            </a:extLst>
          </p:cNvPr>
          <p:cNvSpPr/>
          <p:nvPr/>
        </p:nvSpPr>
        <p:spPr>
          <a:xfrm>
            <a:off x="8862060" y="3489961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B3D016-E23E-4566-835D-643E4AD933A0}"/>
              </a:ext>
            </a:extLst>
          </p:cNvPr>
          <p:cNvSpPr/>
          <p:nvPr/>
        </p:nvSpPr>
        <p:spPr>
          <a:xfrm>
            <a:off x="8862060" y="5859780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56F355C-64C1-49F2-AC1A-10BF670B952C}"/>
              </a:ext>
            </a:extLst>
          </p:cNvPr>
          <p:cNvSpPr/>
          <p:nvPr/>
        </p:nvSpPr>
        <p:spPr>
          <a:xfrm>
            <a:off x="7242810" y="5859780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8F4BE1-90D0-4FB7-8F3C-D1DCDE38D8FF}"/>
              </a:ext>
            </a:extLst>
          </p:cNvPr>
          <p:cNvSpPr/>
          <p:nvPr/>
        </p:nvSpPr>
        <p:spPr>
          <a:xfrm>
            <a:off x="5627370" y="5859780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E031782-F19F-4A15-8C38-F8FE63C62D1C}"/>
              </a:ext>
            </a:extLst>
          </p:cNvPr>
          <p:cNvSpPr/>
          <p:nvPr/>
        </p:nvSpPr>
        <p:spPr>
          <a:xfrm>
            <a:off x="4027170" y="5859780"/>
            <a:ext cx="320040" cy="426719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348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9D9EB-321C-45B2-9F79-95F3BA49D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F7AC25-3D19-4E0C-A01D-B61B5C721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새 인스턴스</a:t>
            </a:r>
            <a:r>
              <a:rPr lang="en-US" altLang="ko-KR" dirty="0"/>
              <a:t> </a:t>
            </a:r>
            <a:r>
              <a:rPr lang="ko-KR" altLang="en-US" dirty="0"/>
              <a:t>시나리오의 경우 </a:t>
            </a:r>
            <a:r>
              <a:rPr lang="en-US" altLang="ko-KR" dirty="0"/>
              <a:t>CL </a:t>
            </a:r>
            <a:r>
              <a:rPr lang="ko-KR" altLang="en-US" dirty="0"/>
              <a:t>모델은 완벽하게 클래스를 구분하지만</a:t>
            </a:r>
            <a:r>
              <a:rPr lang="en-US" altLang="ko-KR" dirty="0"/>
              <a:t>, TL </a:t>
            </a:r>
            <a:r>
              <a:rPr lang="ko-KR" altLang="en-US" dirty="0"/>
              <a:t>모델의 경우 신뢰도가 약간 줄어들었다</a:t>
            </a:r>
            <a:r>
              <a:rPr lang="en-US" altLang="ko-KR" dirty="0"/>
              <a:t>. </a:t>
            </a:r>
            <a:r>
              <a:rPr lang="ko-KR" altLang="en-US" dirty="0"/>
              <a:t>인스턴스 하나만 추가하여 효과는 미미하지만</a:t>
            </a:r>
            <a:r>
              <a:rPr lang="en-US" altLang="ko-KR" dirty="0"/>
              <a:t>, </a:t>
            </a:r>
            <a:r>
              <a:rPr lang="ko-KR" altLang="en-US" dirty="0"/>
              <a:t>인스턴스가 계속 추가될 경우 성능이 지속적으로 저하될 것이라 예상한다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2A7634-8A16-408E-ADED-8E9061B86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B1BC31-3023-4111-B3CB-8E3A61E727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72"/>
          <a:stretch/>
        </p:blipFill>
        <p:spPr>
          <a:xfrm>
            <a:off x="0" y="2549503"/>
            <a:ext cx="12192000" cy="391615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4179499-28A0-4B5A-8062-6DFF61EF2608}"/>
              </a:ext>
            </a:extLst>
          </p:cNvPr>
          <p:cNvSpPr/>
          <p:nvPr/>
        </p:nvSpPr>
        <p:spPr>
          <a:xfrm>
            <a:off x="3025140" y="5656337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868480-7E4F-4AB4-8D29-B66C959007A1}"/>
              </a:ext>
            </a:extLst>
          </p:cNvPr>
          <p:cNvSpPr/>
          <p:nvPr/>
        </p:nvSpPr>
        <p:spPr>
          <a:xfrm>
            <a:off x="5848350" y="5663957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A58BEEA-2900-4E7E-8F8B-1589473472E9}"/>
              </a:ext>
            </a:extLst>
          </p:cNvPr>
          <p:cNvSpPr/>
          <p:nvPr/>
        </p:nvSpPr>
        <p:spPr>
          <a:xfrm>
            <a:off x="8679180" y="5656337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F0EE179-7E3D-48DE-B868-CA6EEE62ED81}"/>
              </a:ext>
            </a:extLst>
          </p:cNvPr>
          <p:cNvSpPr/>
          <p:nvPr/>
        </p:nvSpPr>
        <p:spPr>
          <a:xfrm>
            <a:off x="11475720" y="5656337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2269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53C6BF-73E0-462D-AB63-B0DF5574D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96E64C-6F71-42DD-845A-1EE21F38F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 </a:t>
            </a:r>
            <a:r>
              <a:rPr lang="ko-KR" altLang="en-US" dirty="0"/>
              <a:t>모델의 경우 여전히 분류를 정확하게 해 내지만</a:t>
            </a:r>
            <a:r>
              <a:rPr lang="en-US" altLang="ko-KR" dirty="0"/>
              <a:t>, TL </a:t>
            </a:r>
            <a:r>
              <a:rPr lang="ko-KR" altLang="en-US" dirty="0"/>
              <a:t>모델의 경우는 완벽하게 분류를 실패한다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TL </a:t>
            </a:r>
            <a:r>
              <a:rPr lang="ko-KR" altLang="en-US" dirty="0"/>
              <a:t>모델을 현실적인 시나리오에서 사용할 경우 </a:t>
            </a:r>
            <a:r>
              <a:rPr lang="en-US" altLang="ko-KR" dirty="0"/>
              <a:t>catastrophic forgetting</a:t>
            </a:r>
            <a:r>
              <a:rPr lang="ko-KR" altLang="en-US" dirty="0"/>
              <a:t>이 발생한다는 명백한 증거이다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808503-4B6F-408C-A304-74AE0032C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85D891-1562-473A-BD7B-72CFC8A60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02"/>
          <a:stretch/>
        </p:blipFill>
        <p:spPr>
          <a:xfrm>
            <a:off x="0" y="2535598"/>
            <a:ext cx="12192000" cy="393005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A45B56-0121-49F2-8C96-FFF7E83640DE}"/>
              </a:ext>
            </a:extLst>
          </p:cNvPr>
          <p:cNvSpPr/>
          <p:nvPr/>
        </p:nvSpPr>
        <p:spPr>
          <a:xfrm>
            <a:off x="4693920" y="5691076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085F77E-1DC6-4D7F-975B-002369D4AE80}"/>
              </a:ext>
            </a:extLst>
          </p:cNvPr>
          <p:cNvSpPr/>
          <p:nvPr/>
        </p:nvSpPr>
        <p:spPr>
          <a:xfrm>
            <a:off x="6934200" y="5691076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5D045E-BB21-477F-BF58-434EFCB83FE9}"/>
              </a:ext>
            </a:extLst>
          </p:cNvPr>
          <p:cNvSpPr/>
          <p:nvPr/>
        </p:nvSpPr>
        <p:spPr>
          <a:xfrm>
            <a:off x="9258300" y="5691076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5E0993E-E0AF-4B90-AD5C-897C0D3FF6E0}"/>
              </a:ext>
            </a:extLst>
          </p:cNvPr>
          <p:cNvSpPr/>
          <p:nvPr/>
        </p:nvSpPr>
        <p:spPr>
          <a:xfrm>
            <a:off x="11498580" y="5691076"/>
            <a:ext cx="487680" cy="733647"/>
          </a:xfrm>
          <a:prstGeom prst="rect">
            <a:avLst/>
          </a:prstGeom>
          <a:noFill/>
          <a:ln w="635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602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7937C-1D56-48B5-8691-351068CA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in Non-Ideal Conditions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30B19-FECD-4C03-BFCA-448682587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CL</a:t>
            </a:r>
            <a:r>
              <a:rPr lang="ko-KR" altLang="en-US" dirty="0"/>
              <a:t> 모델의 범용성을 테스트하기 위해 아래의 클래스를 통해 학습시켜 테스트를 진행했다</a:t>
            </a:r>
            <a:r>
              <a:rPr lang="en-US" altLang="ko-KR" dirty="0"/>
              <a:t>. </a:t>
            </a:r>
            <a:r>
              <a:rPr lang="ko-KR" altLang="en-US" dirty="0"/>
              <a:t>이 때 샘플마다 밝기</a:t>
            </a:r>
            <a:r>
              <a:rPr lang="en-US" altLang="ko-KR" dirty="0"/>
              <a:t>, </a:t>
            </a:r>
            <a:r>
              <a:rPr lang="ko-KR" altLang="en-US" dirty="0"/>
              <a:t>배경</a:t>
            </a:r>
            <a:r>
              <a:rPr lang="en-US" altLang="ko-KR" dirty="0"/>
              <a:t>, </a:t>
            </a:r>
            <a:r>
              <a:rPr lang="ko-KR" altLang="en-US" dirty="0"/>
              <a:t>방향 등을 지속적으로 변경하며 때로는 개체가 잘리거나 흐릿하게 나오는 샘플까지 총 </a:t>
            </a:r>
            <a:r>
              <a:rPr lang="en-US" altLang="ko-KR" dirty="0"/>
              <a:t>70</a:t>
            </a:r>
            <a:r>
              <a:rPr lang="ko-KR" altLang="en-US" dirty="0"/>
              <a:t>개씩을 수집하여 테스트했다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해당 현실적인 조건 하에 리모컨과 병은 </a:t>
            </a:r>
            <a:r>
              <a:rPr lang="en-US" altLang="ko-KR" dirty="0"/>
              <a:t>0.85, </a:t>
            </a:r>
            <a:r>
              <a:rPr lang="ko-KR" altLang="en-US" dirty="0"/>
              <a:t>컵은 </a:t>
            </a:r>
            <a:r>
              <a:rPr lang="en-US" altLang="ko-KR" dirty="0"/>
              <a:t>0.75, </a:t>
            </a:r>
            <a:r>
              <a:rPr lang="ko-KR" altLang="en-US" dirty="0"/>
              <a:t>안경은</a:t>
            </a:r>
            <a:r>
              <a:rPr lang="en-US" altLang="ko-KR" dirty="0"/>
              <a:t> </a:t>
            </a:r>
            <a:r>
              <a:rPr lang="ko-KR" altLang="en-US" dirty="0"/>
              <a:t>항상 </a:t>
            </a:r>
            <a:r>
              <a:rPr lang="en-US" altLang="ko-KR" dirty="0"/>
              <a:t>1</a:t>
            </a:r>
            <a:r>
              <a:rPr lang="ko-KR" altLang="en-US" dirty="0"/>
              <a:t>의 정확도 점수를 보이며 물체를 잘 분류했다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79681C-9E63-4359-B6A2-3DC4FBD6C8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2A6695-1AAF-4DAB-8722-3B7456D2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327" y="2385425"/>
            <a:ext cx="6162213" cy="250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56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Abstract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Background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Enhancing TF Lite Capabilities with Continual Learning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Deploying on Embedded Devices with TF Lite</a:t>
            </a:r>
          </a:p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7164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8CCF32-F050-4A1D-9D36-E52D5D8F0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0C7A56-AF63-47D6-8E9B-7B647820D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 논문에서 저자들은 어플리케이션을 구현하고</a:t>
            </a:r>
            <a:r>
              <a:rPr lang="en-US" altLang="ko-KR" dirty="0"/>
              <a:t>, </a:t>
            </a:r>
            <a:r>
              <a:rPr lang="en-US" altLang="ko-KR" dirty="0" err="1"/>
              <a:t>CORe</a:t>
            </a:r>
            <a:r>
              <a:rPr lang="en-US" altLang="ko-KR" dirty="0"/>
              <a:t> 50 </a:t>
            </a:r>
            <a:r>
              <a:rPr lang="ko-KR" altLang="en-US" dirty="0"/>
              <a:t>벤치마크를 통해 </a:t>
            </a:r>
            <a:r>
              <a:rPr lang="en-US" altLang="ko-KR" dirty="0"/>
              <a:t>TF Lite</a:t>
            </a:r>
            <a:r>
              <a:rPr lang="ko-KR" altLang="en-US" dirty="0"/>
              <a:t>의 전이 학습이 사실적이고 연속적인 학습에 대한 처리 능력이 없음을 밝혀냈다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문제를 해결하기 위해 </a:t>
            </a:r>
            <a:r>
              <a:rPr lang="en-US" altLang="ko-KR" dirty="0"/>
              <a:t>TF Lite</a:t>
            </a:r>
            <a:r>
              <a:rPr lang="ko-KR" altLang="en-US" dirty="0"/>
              <a:t>의 </a:t>
            </a:r>
            <a:r>
              <a:rPr lang="en-US" altLang="ko-KR" dirty="0"/>
              <a:t>API </a:t>
            </a:r>
            <a:r>
              <a:rPr lang="ko-KR" altLang="en-US" dirty="0"/>
              <a:t>를 확장하여 연속 학습을 가능하게 만들고</a:t>
            </a:r>
            <a:r>
              <a:rPr lang="en-US" altLang="ko-KR" dirty="0"/>
              <a:t>, </a:t>
            </a:r>
            <a:r>
              <a:rPr lang="ko-KR" altLang="en-US" dirty="0"/>
              <a:t>해당 방법이 실용적임을 증명했다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2AE541-D509-42AD-82DC-14957FA9A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2835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08E32-2798-45B8-A435-7A362306F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76C05B-B453-482C-B395-3833AAFE7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임베디드 장치에서 정교한 딥러닝 모델을 사용하는 것에는 아래의 몇몇 문제점이 존재한다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개인 프라이버시</a:t>
            </a:r>
            <a:endParaRPr lang="en-US" altLang="ko-KR" dirty="0"/>
          </a:p>
          <a:p>
            <a:pPr lvl="1"/>
            <a:r>
              <a:rPr lang="ko-KR" altLang="en-US" dirty="0"/>
              <a:t>데이터 제한</a:t>
            </a:r>
            <a:endParaRPr lang="en-US" altLang="ko-KR" dirty="0"/>
          </a:p>
          <a:p>
            <a:pPr lvl="1"/>
            <a:r>
              <a:rPr lang="ko-KR" altLang="en-US" dirty="0"/>
              <a:t>네트워크 연결</a:t>
            </a:r>
            <a:endParaRPr lang="en-US" altLang="ko-KR" dirty="0"/>
          </a:p>
          <a:p>
            <a:r>
              <a:rPr lang="ko-KR" altLang="en-US" dirty="0"/>
              <a:t>이를 해결하기 위해 </a:t>
            </a:r>
            <a:r>
              <a:rPr lang="en-US" altLang="ko-KR" dirty="0"/>
              <a:t>TF Lite</a:t>
            </a:r>
            <a:r>
              <a:rPr lang="ko-KR" altLang="en-US" dirty="0"/>
              <a:t>는 전이학습 </a:t>
            </a:r>
            <a:r>
              <a:rPr lang="en-US" altLang="ko-KR" dirty="0"/>
              <a:t>API 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내장해서 </a:t>
            </a:r>
            <a:r>
              <a:rPr lang="en-US" altLang="ko-KR" dirty="0"/>
              <a:t>On-Device </a:t>
            </a:r>
            <a:r>
              <a:rPr lang="ko-KR" altLang="en-US" dirty="0"/>
              <a:t>학습에 대한 접근을 하고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68BE58-91BD-4759-AA24-C9B704E89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137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552F5-DE25-4E71-9203-EA1139CB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9AE44E-03CE-4954-882F-A79B91C89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본 논문에서는 전이학습이 </a:t>
            </a:r>
            <a:r>
              <a:rPr lang="en-US" altLang="ko-KR" dirty="0"/>
              <a:t>catastrophic forgetting</a:t>
            </a:r>
            <a:r>
              <a:rPr lang="ko-KR" altLang="en-US" dirty="0"/>
              <a:t> 문제를 겪고 있음을 보여준다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이를 해결하기 위해 </a:t>
            </a:r>
            <a:r>
              <a:rPr lang="en-US" altLang="ko-KR" dirty="0"/>
              <a:t>TF</a:t>
            </a:r>
            <a:r>
              <a:rPr lang="ko-KR" altLang="en-US" dirty="0"/>
              <a:t> </a:t>
            </a:r>
            <a:r>
              <a:rPr lang="en-US" altLang="ko-KR" dirty="0"/>
              <a:t>Lite</a:t>
            </a:r>
            <a:r>
              <a:rPr lang="ko-KR" altLang="en-US" dirty="0"/>
              <a:t> 라이브러리 확장을 통해 </a:t>
            </a:r>
            <a:r>
              <a:rPr lang="en-US" altLang="ko-KR" dirty="0"/>
              <a:t>continual learning</a:t>
            </a:r>
            <a:r>
              <a:rPr lang="ko-KR" altLang="en-US" dirty="0"/>
              <a:t>을 구현하여 </a:t>
            </a:r>
            <a:r>
              <a:rPr lang="en-US" altLang="ko-KR" dirty="0"/>
              <a:t>catastrophic forgetting </a:t>
            </a:r>
            <a:r>
              <a:rPr lang="ko-KR" altLang="en-US" dirty="0"/>
              <a:t>이 해결됨을 나타낸다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마지막으로 해당 예제 어플리케이션의 소스코드를 공개한다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FA7B0F-3557-4B15-A296-9AD572FBC6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314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Abstract</a:t>
            </a:r>
          </a:p>
          <a:p>
            <a:r>
              <a:rPr lang="en-US" altLang="ko-KR" dirty="0"/>
              <a:t>Introduction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Background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Enhancing TF Lite Capabilities with Continual Learning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Deploying on Embedded Devices with TF Lite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Conclusion</a:t>
            </a:r>
            <a:endParaRPr lang="ko-KR" alt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724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5D837-9D10-4153-B406-E3ED534A2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 Learning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AB66A9-FFB7-46CB-B43E-61FA8F3FB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TF Lite</a:t>
            </a:r>
            <a:r>
              <a:rPr lang="ko-KR" altLang="en-US" dirty="0"/>
              <a:t>는 현재 </a:t>
            </a:r>
            <a:r>
              <a:rPr lang="en-US" altLang="ko-KR" dirty="0"/>
              <a:t>On-Device</a:t>
            </a:r>
            <a:r>
              <a:rPr lang="ko-KR" altLang="en-US" dirty="0"/>
              <a:t>에서 전이학습</a:t>
            </a:r>
            <a:r>
              <a:rPr lang="en-US" altLang="ko-KR" dirty="0"/>
              <a:t>(Transfer Learning, TL)</a:t>
            </a:r>
            <a:r>
              <a:rPr lang="ko-KR" altLang="en-US" dirty="0"/>
              <a:t>을 제공하여 모델을 개인화 하는 것에 초점을 맞추어 져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전이 학습은 적은 수의 샘플로 새로운 클래스를 학습하는 데 높은 성능을 보여준다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하지만 모든 클래스의 데이터가 훈련 배치에 존재하지 않으면 </a:t>
            </a:r>
            <a:r>
              <a:rPr lang="en-US" altLang="ko-KR" dirty="0"/>
              <a:t>catastrophic </a:t>
            </a:r>
            <a:r>
              <a:rPr lang="ko-KR" altLang="en-US" dirty="0"/>
              <a:t> </a:t>
            </a:r>
            <a:r>
              <a:rPr lang="en-US" altLang="ko-KR" dirty="0"/>
              <a:t>forgetting </a:t>
            </a:r>
            <a:r>
              <a:rPr lang="ko-KR" altLang="en-US" dirty="0"/>
              <a:t>문제를 겪는다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0EFD32-E509-4773-BE09-93DF84F11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115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C27F37-A296-410A-8B9B-39B3DEE75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Continual Learning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0AA461-1046-4004-A977-7C944CE40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현실의 시나리오는 대부분 새로운 클래스를 점진적으로 학습해야 하고</a:t>
            </a:r>
            <a:r>
              <a:rPr lang="en-US" altLang="ko-KR" dirty="0"/>
              <a:t>, </a:t>
            </a:r>
            <a:r>
              <a:rPr lang="ko-KR" altLang="en-US" dirty="0"/>
              <a:t>따라서 전이학습으로 만들어진 모델은 실제 사용에 적합하지 않다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연속학습</a:t>
            </a:r>
            <a:r>
              <a:rPr lang="en-US" altLang="ko-KR" dirty="0"/>
              <a:t>(Continual Learning, CL) </a:t>
            </a:r>
            <a:r>
              <a:rPr lang="ko-KR" altLang="en-US" dirty="0"/>
              <a:t>은 점진적으로 계속 학습을 할 수 있고</a:t>
            </a:r>
            <a:r>
              <a:rPr lang="en-US" altLang="ko-KR" dirty="0"/>
              <a:t>, </a:t>
            </a:r>
            <a:r>
              <a:rPr lang="ko-KR" altLang="en-US" dirty="0"/>
              <a:t>따라서 </a:t>
            </a:r>
            <a:r>
              <a:rPr lang="en-US" altLang="ko-KR" dirty="0"/>
              <a:t>catastrophic forgetting</a:t>
            </a:r>
            <a:r>
              <a:rPr lang="ko-KR" altLang="en-US" dirty="0"/>
              <a:t>의 해결책으로 주목받고 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연속학습에 대한 검증</a:t>
            </a:r>
            <a:r>
              <a:rPr lang="en-US" altLang="ko-KR" dirty="0"/>
              <a:t>, </a:t>
            </a:r>
            <a:r>
              <a:rPr lang="ko-KR" altLang="en-US" dirty="0"/>
              <a:t>벤치마킹 등에 대한 많은 연구가 있지만</a:t>
            </a:r>
            <a:r>
              <a:rPr lang="en-US" altLang="ko-KR" dirty="0"/>
              <a:t>, </a:t>
            </a:r>
            <a:r>
              <a:rPr lang="ko-KR" altLang="en-US" dirty="0"/>
              <a:t>임베디드 장치에 접목하는 연구는 매우 소수이고</a:t>
            </a:r>
            <a:r>
              <a:rPr lang="en-US" altLang="ko-KR" dirty="0"/>
              <a:t>, </a:t>
            </a:r>
            <a:r>
              <a:rPr lang="ko-KR" altLang="en-US" dirty="0"/>
              <a:t>특히 휴대전화에 </a:t>
            </a:r>
            <a:r>
              <a:rPr lang="en-US" altLang="ko-KR" dirty="0"/>
              <a:t>TF Lite</a:t>
            </a:r>
            <a:r>
              <a:rPr lang="ko-KR" altLang="en-US" dirty="0"/>
              <a:t>를 통한 연속 학습에 대한 연구는 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9D4466-CE5D-48FD-BC8B-52CF3FEAF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0789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C1AB81-9B50-48B7-AC6A-2C6E93A76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Contributions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3B57D2-C4D5-424C-9F05-428FC1799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replay buffer </a:t>
            </a:r>
            <a:r>
              <a:rPr lang="ko-KR" altLang="en-US" dirty="0"/>
              <a:t>를 통한 연속 학습 기능을 도입하여 </a:t>
            </a:r>
            <a:r>
              <a:rPr lang="en-US" altLang="ko-KR" dirty="0"/>
              <a:t>TF Lite</a:t>
            </a:r>
            <a:r>
              <a:rPr lang="ko-KR" altLang="en-US" dirty="0"/>
              <a:t>의 기능을 확장한다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직접 개발한 어플리케이션에서 다양한 시나리오 하에 </a:t>
            </a:r>
            <a:r>
              <a:rPr lang="en-US" altLang="ko-KR" dirty="0"/>
              <a:t>TL</a:t>
            </a:r>
            <a:r>
              <a:rPr lang="ko-KR" altLang="en-US" dirty="0"/>
              <a:t>과 </a:t>
            </a:r>
            <a:r>
              <a:rPr lang="en-US" altLang="ko-KR" dirty="0"/>
              <a:t>CL </a:t>
            </a:r>
            <a:r>
              <a:rPr lang="ko-KR" altLang="en-US" dirty="0"/>
              <a:t>모델을 테스트하여 </a:t>
            </a:r>
            <a:r>
              <a:rPr lang="en-US" altLang="ko-KR" dirty="0"/>
              <a:t>CL</a:t>
            </a:r>
            <a:r>
              <a:rPr lang="ko-KR" altLang="en-US" dirty="0"/>
              <a:t>의 우수성과 필요성을 증명한다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어플리케이션의 소스코드를 공개한다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C467E9-F050-4EFD-AFB6-B76A539BF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2819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8F122-431F-4412-8E63-433C2293F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8AE47C-D60C-4F33-AEE2-647CBAF7D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Abstract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Introduction</a:t>
            </a:r>
          </a:p>
          <a:p>
            <a:r>
              <a:rPr lang="en-US" altLang="ko-KR" dirty="0"/>
              <a:t>Background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Enhancing TF Lite Capabilities with Continual Learning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Deploying on Embedded Devices with TF Lite</a:t>
            </a:r>
          </a:p>
          <a:p>
            <a:r>
              <a:rPr lang="en-US" altLang="ko-KR" dirty="0">
                <a:solidFill>
                  <a:schemeClr val="tx1">
                    <a:lumMod val="40000"/>
                    <a:lumOff val="60000"/>
                  </a:schemeClr>
                </a:solidFill>
              </a:rPr>
              <a:t>Conclusion</a:t>
            </a:r>
            <a:endParaRPr lang="ko-KR" alt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74A52E-F8FC-4C14-90F7-B297F49C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5CECA1-5C9B-4693-A1BD-3F65156FCD02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6285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3">
      <a:dk1>
        <a:srgbClr val="3B3B3B"/>
      </a:dk1>
      <a:lt1>
        <a:sysClr val="window" lastClr="FFFFFF"/>
      </a:lt1>
      <a:dk2>
        <a:srgbClr val="2C2C2C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Lato"/>
        <a:ea typeface="Lato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1050</Words>
  <Application>Microsoft Office PowerPoint</Application>
  <PresentationFormat>와이드스크린</PresentationFormat>
  <Paragraphs>154</Paragraphs>
  <Slides>28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Arial</vt:lpstr>
      <vt:lpstr>lato</vt:lpstr>
      <vt:lpstr>lato</vt:lpstr>
      <vt:lpstr>Wingdings</vt:lpstr>
      <vt:lpstr>맑은 고딕</vt:lpstr>
      <vt:lpstr>Office 테마</vt:lpstr>
      <vt:lpstr>PowerPoint 프레젠테이션</vt:lpstr>
      <vt:lpstr>Contents</vt:lpstr>
      <vt:lpstr>Abstract</vt:lpstr>
      <vt:lpstr>Abstract</vt:lpstr>
      <vt:lpstr>Contents</vt:lpstr>
      <vt:lpstr>Transfer Learning</vt:lpstr>
      <vt:lpstr>Continual Learning</vt:lpstr>
      <vt:lpstr>Contributions</vt:lpstr>
      <vt:lpstr>Contents</vt:lpstr>
      <vt:lpstr>Transfer Learning</vt:lpstr>
      <vt:lpstr>Replay Buffer</vt:lpstr>
      <vt:lpstr>Contents</vt:lpstr>
      <vt:lpstr>Base Transfer Learning Model</vt:lpstr>
      <vt:lpstr>Continual Learning Model</vt:lpstr>
      <vt:lpstr>FIFO vs Random Selection</vt:lpstr>
      <vt:lpstr>Replay Buffer Size</vt:lpstr>
      <vt:lpstr>AR1* Latent Replay</vt:lpstr>
      <vt:lpstr>Contents</vt:lpstr>
      <vt:lpstr>Test Environment</vt:lpstr>
      <vt:lpstr>Different Scenarios</vt:lpstr>
      <vt:lpstr>Different Scenarios</vt:lpstr>
      <vt:lpstr>Different Scenarios</vt:lpstr>
      <vt:lpstr>Result</vt:lpstr>
      <vt:lpstr>Result</vt:lpstr>
      <vt:lpstr>Result</vt:lpstr>
      <vt:lpstr>Test in Non-Ideal Conditions </vt:lpstr>
      <vt:lpstr>Contents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4134</cp:revision>
  <dcterms:created xsi:type="dcterms:W3CDTF">2020-03-06T02:35:36Z</dcterms:created>
  <dcterms:modified xsi:type="dcterms:W3CDTF">2022-01-04T07:25:39Z</dcterms:modified>
</cp:coreProperties>
</file>